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E573-6F85-4CC8-A12F-26E84B9BAF0B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896D-6F83-4C93-92A2-D53E9312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10188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124950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 Control System Design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45633" r="15483" b="20000"/>
          <a:stretch/>
        </p:blipFill>
        <p:spPr bwMode="auto">
          <a:xfrm>
            <a:off x="19050" y="2667000"/>
            <a:ext cx="9158748" cy="33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Robust Control Design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48860" r="31140" b="26022"/>
          <a:stretch/>
        </p:blipFill>
        <p:spPr bwMode="auto">
          <a:xfrm>
            <a:off x="0" y="1941737"/>
            <a:ext cx="8854154" cy="29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5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8100"/>
            <a:ext cx="9124950" cy="17907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Uncertainty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 t="29823" r="20694" b="18677"/>
          <a:stretch/>
        </p:blipFill>
        <p:spPr bwMode="auto">
          <a:xfrm>
            <a:off x="209550" y="1466850"/>
            <a:ext cx="84391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3335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Localizations for an Uncertain 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9785" r="24260" b="8817"/>
          <a:stretch/>
        </p:blipFill>
        <p:spPr bwMode="auto">
          <a:xfrm>
            <a:off x="533400" y="1594669"/>
            <a:ext cx="8058150" cy="52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3075" r="8818" b="5377"/>
          <a:stretch/>
        </p:blipFill>
        <p:spPr bwMode="auto">
          <a:xfrm>
            <a:off x="27039" y="-115531"/>
            <a:ext cx="9527458" cy="69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4950" cy="1676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Satisfying a Design Metric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22204" r="26294" b="15011"/>
          <a:stretch/>
        </p:blipFill>
        <p:spPr bwMode="auto">
          <a:xfrm>
            <a:off x="1326277" y="1676400"/>
            <a:ext cx="6922371" cy="502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Control System to Minimize Probability of Instability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5" t="32708" r="17301" b="20000"/>
          <a:stretch/>
        </p:blipFill>
        <p:spPr bwMode="auto">
          <a:xfrm>
            <a:off x="381000" y="2209800"/>
            <a:ext cx="8153400" cy="44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" y="0"/>
            <a:ext cx="9070261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Design Example *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25926" r="24151" b="14744"/>
          <a:stretch/>
        </p:blipFill>
        <p:spPr bwMode="auto">
          <a:xfrm>
            <a:off x="228600" y="1200150"/>
            <a:ext cx="85153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91821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 Plant *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20208" r="16774" b="6753"/>
          <a:stretch/>
        </p:blipFill>
        <p:spPr bwMode="auto">
          <a:xfrm>
            <a:off x="1066800" y="1086405"/>
            <a:ext cx="6781800" cy="579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Uncertainties, Root Locus, and Control Law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30173" r="19969" b="9160"/>
          <a:stretch/>
        </p:blipFill>
        <p:spPr bwMode="auto">
          <a:xfrm>
            <a:off x="0" y="1657350"/>
            <a:ext cx="87058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16860" r="13978" b="24301"/>
          <a:stretch/>
        </p:blipFill>
        <p:spPr bwMode="auto">
          <a:xfrm>
            <a:off x="31954" y="983426"/>
            <a:ext cx="9112045" cy="550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18580" r="13548" b="13634"/>
          <a:stretch/>
        </p:blipFill>
        <p:spPr bwMode="auto">
          <a:xfrm>
            <a:off x="0" y="846067"/>
            <a:ext cx="9144000" cy="600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 Carlo Evaluatio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of Probability of Satisfying a Design Metric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6673" r="21110" b="5721"/>
          <a:stretch/>
        </p:blipFill>
        <p:spPr bwMode="auto">
          <a:xfrm>
            <a:off x="1143000" y="1632416"/>
            <a:ext cx="8001000" cy="522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7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9050"/>
            <a:ext cx="9124950" cy="12763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 Requires Compensation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33993" r="16344" b="9849"/>
          <a:stretch/>
        </p:blipFill>
        <p:spPr bwMode="auto">
          <a:xfrm>
            <a:off x="533400" y="1447800"/>
            <a:ext cx="7905135" cy="48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Search-and-Sweep Design of Family of Robust Feedback Compensators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30660" r="23043" b="20000"/>
          <a:stretch/>
        </p:blipFill>
        <p:spPr bwMode="auto">
          <a:xfrm>
            <a:off x="381000" y="2057400"/>
            <a:ext cx="7772400" cy="42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9" t="27340" r="15145" b="17771"/>
          <a:stretch/>
        </p:blipFill>
        <p:spPr bwMode="auto">
          <a:xfrm>
            <a:off x="171450" y="1981200"/>
            <a:ext cx="81343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050" y="38100"/>
            <a:ext cx="9144000" cy="1447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Search-and-Sweep Design of Family of Robust Feedback Compensators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5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9" y="0"/>
            <a:ext cx="9116961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Cost and Probabilities for Optimal 2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 5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–Order Compensators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37728" r="23657" b="13634"/>
          <a:stretch/>
        </p:blipFill>
        <p:spPr bwMode="auto">
          <a:xfrm>
            <a:off x="533400" y="2286000"/>
            <a:ext cx="8259097" cy="41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Identification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5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175" y="0"/>
            <a:ext cx="9185175" cy="1981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Parameter-Dependent Linear System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43010" r="25591" b="20000"/>
          <a:stretch/>
        </p:blipFill>
        <p:spPr bwMode="auto">
          <a:xfrm>
            <a:off x="19051" y="2514600"/>
            <a:ext cx="9143999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Model for Parameter Estimation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30538" r="12688" b="10882"/>
          <a:stretch/>
        </p:blipFill>
        <p:spPr bwMode="auto">
          <a:xfrm>
            <a:off x="19050" y="1836173"/>
            <a:ext cx="8824451" cy="502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7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" y="19050"/>
            <a:ext cx="9092378" cy="12763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Identification Using an Extended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Kalman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-Bucy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31805" r="25095" b="8474"/>
          <a:stretch/>
        </p:blipFill>
        <p:spPr bwMode="auto">
          <a:xfrm>
            <a:off x="152400" y="1757516"/>
            <a:ext cx="7791450" cy="511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“Stochastic, Robust, and Adaptive” Controllers?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t="32875" r="22581" b="20000"/>
          <a:stretch/>
        </p:blipFill>
        <p:spPr bwMode="auto">
          <a:xfrm>
            <a:off x="152400" y="2057400"/>
            <a:ext cx="8839200" cy="42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Multiple-Model Testing for System Identification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28353" r="8603" b="7097"/>
          <a:stretch/>
        </p:blipFill>
        <p:spPr bwMode="auto">
          <a:xfrm>
            <a:off x="0" y="1371600"/>
            <a:ext cx="8991600" cy="530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Control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1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Control System Design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7" t="38217" r="11829" b="12602"/>
          <a:stretch/>
        </p:blipFill>
        <p:spPr bwMode="auto">
          <a:xfrm>
            <a:off x="381000" y="1733550"/>
            <a:ext cx="84010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5049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Points Within a Flight Envelope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29927" r="25806" b="12947"/>
          <a:stretch/>
        </p:blipFill>
        <p:spPr bwMode="auto">
          <a:xfrm>
            <a:off x="609600" y="1443379"/>
            <a:ext cx="8153400" cy="54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Scheduling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30201" r="7957" b="11570"/>
          <a:stretch/>
        </p:blipFill>
        <p:spPr bwMode="auto">
          <a:xfrm>
            <a:off x="206477" y="1524000"/>
            <a:ext cx="8937523" cy="49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Model Articulation Controller (CMAC)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27541" r="18924" b="8129"/>
          <a:stretch/>
        </p:blipFill>
        <p:spPr bwMode="auto">
          <a:xfrm>
            <a:off x="0" y="1343331"/>
            <a:ext cx="8877300" cy="551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2021" r="10107" b="12602"/>
          <a:stretch/>
        </p:blipFill>
        <p:spPr bwMode="auto">
          <a:xfrm>
            <a:off x="0" y="1106451"/>
            <a:ext cx="9144000" cy="54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4451" r="21075" b="8129"/>
          <a:stretch/>
        </p:blipFill>
        <p:spPr bwMode="auto">
          <a:xfrm>
            <a:off x="27039" y="0"/>
            <a:ext cx="8495072" cy="66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CMAC Output and Training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37125" r="15699" b="11571"/>
          <a:stretch/>
        </p:blipFill>
        <p:spPr bwMode="auto">
          <a:xfrm>
            <a:off x="228600" y="1858603"/>
            <a:ext cx="8125747" cy="439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3335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CMAC Control of a Fuel-Cell Pre-Processor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32002" r="26522" b="17959"/>
          <a:stretch/>
        </p:blipFill>
        <p:spPr bwMode="auto">
          <a:xfrm>
            <a:off x="19050" y="1638075"/>
            <a:ext cx="8591550" cy="52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Optimal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7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15139" r="13548" b="11914"/>
          <a:stretch/>
        </p:blipFill>
        <p:spPr bwMode="auto">
          <a:xfrm>
            <a:off x="258096" y="24581"/>
            <a:ext cx="8849033" cy="625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9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20301" r="22581" b="16731"/>
          <a:stretch/>
        </p:blipFill>
        <p:spPr bwMode="auto">
          <a:xfrm>
            <a:off x="4916" y="1143000"/>
            <a:ext cx="8701549" cy="539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3335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CMAC Characteristic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8" t="40045" r="13722" b="20001"/>
          <a:stretch/>
        </p:blipFill>
        <p:spPr bwMode="auto">
          <a:xfrm>
            <a:off x="266700" y="1905000"/>
            <a:ext cx="8534400" cy="44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Rate and Hydrogen Conversion of CMAC/PID Controller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32337" r="25945" b="11914"/>
          <a:stretch/>
        </p:blipFill>
        <p:spPr bwMode="auto">
          <a:xfrm>
            <a:off x="533400" y="1905000"/>
            <a:ext cx="7448550" cy="47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07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8" y="0"/>
            <a:ext cx="9164894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Controllers on FUDS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9" t="36709" r="12904" b="20000"/>
          <a:stretch/>
        </p:blipFill>
        <p:spPr bwMode="auto">
          <a:xfrm>
            <a:off x="148098" y="2800350"/>
            <a:ext cx="8995902" cy="37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Learning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25484" r="19785" b="10538"/>
          <a:stretch/>
        </p:blipFill>
        <p:spPr bwMode="auto">
          <a:xfrm>
            <a:off x="152400" y="1335343"/>
            <a:ext cx="8436079" cy="54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481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38100"/>
            <a:ext cx="9124950" cy="14859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Models for the Parameter Vector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t="34523" r="10851" b="9850"/>
          <a:stretch/>
        </p:blipFill>
        <p:spPr bwMode="auto">
          <a:xfrm>
            <a:off x="476251" y="1676400"/>
            <a:ext cx="8039100" cy="47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8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3525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 for System Identification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 t="40376" r="36291" b="29119"/>
          <a:stretch/>
        </p:blipFill>
        <p:spPr bwMode="auto">
          <a:xfrm>
            <a:off x="1676400" y="3276600"/>
            <a:ext cx="5219700" cy="283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04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8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5484" r="27097" b="9162"/>
          <a:stretch/>
        </p:blipFill>
        <p:spPr bwMode="auto">
          <a:xfrm>
            <a:off x="914400" y="-4492"/>
            <a:ext cx="7620000" cy="6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9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32"/>
            <a:ext cx="9144000" cy="136176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Stochastic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29765" r="24481" b="12947"/>
          <a:stretch/>
        </p:blipFill>
        <p:spPr bwMode="auto">
          <a:xfrm>
            <a:off x="12290" y="1420760"/>
            <a:ext cx="8790039" cy="54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7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59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Linear-Quadratic Gaussian (LQG)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Control Law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4" t="30665" r="11398" b="9161"/>
          <a:stretch/>
        </p:blipFill>
        <p:spPr bwMode="auto">
          <a:xfrm>
            <a:off x="0" y="1400273"/>
            <a:ext cx="9105900" cy="545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" y="38100"/>
            <a:ext cx="9139084" cy="14097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Linear-Quadratic-Gaussian Control of a Dynamic Process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34236" r="25331" b="13290"/>
          <a:stretch/>
        </p:blipFill>
        <p:spPr bwMode="auto">
          <a:xfrm>
            <a:off x="304800" y="1752600"/>
            <a:ext cx="8343900" cy="489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057400" y="3200400"/>
            <a:ext cx="5105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57400" y="4076700"/>
            <a:ext cx="22098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6400" y="2819400"/>
            <a:ext cx="3810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1981200"/>
            <a:ext cx="381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8100"/>
            <a:ext cx="9105900" cy="14097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LQG Rolling Mill Control System Design Example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30229" r="6022" b="8817"/>
          <a:stretch/>
        </p:blipFill>
        <p:spPr bwMode="auto">
          <a:xfrm>
            <a:off x="-19050" y="1524000"/>
            <a:ext cx="9173496" cy="52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Robust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216</Words>
  <Application>Microsoft Office PowerPoint</Application>
  <PresentationFormat>On-screen Show (4:3)</PresentationFormat>
  <Paragraphs>43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What are “Stochastic, Robust, and Adaptive” Controllers?</vt:lpstr>
      <vt:lpstr>PowerPoint Presentation</vt:lpstr>
      <vt:lpstr>Deterministic versus Stochastic Optimization</vt:lpstr>
      <vt:lpstr>Linear-Quadratic Gaussian (LQG) Optimal Control Law</vt:lpstr>
      <vt:lpstr>Linear-Quadratic-Gaussian Control of a Dynamic Process</vt:lpstr>
      <vt:lpstr>LQG Rolling Mill Control System Design Example</vt:lpstr>
      <vt:lpstr>PowerPoint Presentation</vt:lpstr>
      <vt:lpstr>Robust Control System Design</vt:lpstr>
      <vt:lpstr>Probabilistic Robust Control Design</vt:lpstr>
      <vt:lpstr>Representation of Uncertainty</vt:lpstr>
      <vt:lpstr>Root Localizations for an Uncertain System</vt:lpstr>
      <vt:lpstr>PowerPoint Presentation</vt:lpstr>
      <vt:lpstr>Probability of Satisfying a Design Metric</vt:lpstr>
      <vt:lpstr>Design Control System to Minimize Probability of Instability</vt:lpstr>
      <vt:lpstr>Control Design Example *</vt:lpstr>
      <vt:lpstr>Uncertain Plant *</vt:lpstr>
      <vt:lpstr>Parameter Uncertainties, Root Locus, and Control Law</vt:lpstr>
      <vt:lpstr>PowerPoint Presentation</vt:lpstr>
      <vt:lpstr>Monte Carlo Evaluation of Probability of Satisfying a Design Metric</vt:lpstr>
      <vt:lpstr>Stabilization Requires Compensation</vt:lpstr>
      <vt:lpstr>Search-and-Sweep Design of Family of Robust Feedback Compensators</vt:lpstr>
      <vt:lpstr>PowerPoint Presentation</vt:lpstr>
      <vt:lpstr>Design Cost and Probabilities for Optimal 2nd – to 5th –Order Compensators</vt:lpstr>
      <vt:lpstr>PowerPoint Presentation</vt:lpstr>
      <vt:lpstr>Parameter-Dependent Linear System</vt:lpstr>
      <vt:lpstr>Dynamic Model for Parameter Estimation</vt:lpstr>
      <vt:lpstr>System Identification Using an Extended Kalman-Bucy Filter</vt:lpstr>
      <vt:lpstr>Multiple-Model Testing for System Identification</vt:lpstr>
      <vt:lpstr>PowerPoint Presentation</vt:lpstr>
      <vt:lpstr>Adaptive Control System Design</vt:lpstr>
      <vt:lpstr>Operating Points Within a Flight Envelope</vt:lpstr>
      <vt:lpstr>Gain Scheduling</vt:lpstr>
      <vt:lpstr>Cerebellar Model Articulation Controller (CMAC)</vt:lpstr>
      <vt:lpstr>PowerPoint Presentation</vt:lpstr>
      <vt:lpstr>PowerPoint Presentation</vt:lpstr>
      <vt:lpstr>CMAC Output and Training</vt:lpstr>
      <vt:lpstr>CMAC Control of a Fuel-Cell Pre-Processor</vt:lpstr>
      <vt:lpstr>PowerPoint Presentation</vt:lpstr>
      <vt:lpstr>PowerPoint Presentation</vt:lpstr>
      <vt:lpstr>Summary of CMAC Characteristic</vt:lpstr>
      <vt:lpstr>Flow Rate and Hydrogen Conversion of CMAC/PID Controller</vt:lpstr>
      <vt:lpstr>Comparison of PrOx Controllers on FUDS</vt:lpstr>
      <vt:lpstr>Reinforcement Learning</vt:lpstr>
      <vt:lpstr>Dynamic Models for the Parameter Vector</vt:lpstr>
      <vt:lpstr>Inputs for System Identification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11</cp:revision>
  <dcterms:created xsi:type="dcterms:W3CDTF">2012-10-24T19:27:30Z</dcterms:created>
  <dcterms:modified xsi:type="dcterms:W3CDTF">2013-03-05T22:24:42Z</dcterms:modified>
</cp:coreProperties>
</file>